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uce Heavy" charset="1" panose="00000A00000000000000"/>
      <p:regular r:id="rId24"/>
    </p:embeddedFont>
    <p:embeddedFont>
      <p:font typeface="Open Sauce Light" charset="1" panose="00000400000000000000"/>
      <p:regular r:id="rId25"/>
    </p:embeddedFont>
    <p:embeddedFont>
      <p:font typeface="Open Sauce Light Italics" charset="1" panose="00000400000000000000"/>
      <p:regular r:id="rId26"/>
    </p:embeddedFont>
    <p:embeddedFont>
      <p:font typeface="Open Sauce Semi-Bold" charset="1" panose="00000700000000000000"/>
      <p:regular r:id="rId27"/>
    </p:embeddedFont>
    <p:embeddedFont>
      <p:font typeface="Open Sauce Medium" charset="1" panose="000006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26" y="-6184149"/>
            <a:ext cx="9549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705" t="0" r="-3040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8592" y="8053777"/>
            <a:ext cx="2038957" cy="1926377"/>
          </a:xfrm>
          <a:custGeom>
            <a:avLst/>
            <a:gdLst/>
            <a:ahLst/>
            <a:cxnLst/>
            <a:rect r="r" b="b" t="t" l="l"/>
            <a:pathLst>
              <a:path h="1926377" w="2038957">
                <a:moveTo>
                  <a:pt x="0" y="0"/>
                </a:moveTo>
                <a:lnTo>
                  <a:pt x="2038957" y="0"/>
                </a:lnTo>
                <a:lnTo>
                  <a:pt x="2038957" y="1926377"/>
                </a:lnTo>
                <a:lnTo>
                  <a:pt x="0" y="1926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8070" y="2239629"/>
            <a:ext cx="7250992" cy="677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4"/>
              </a:lnSpc>
            </a:pPr>
            <a:r>
              <a:rPr lang="en-US" sz="6361" b="true">
                <a:solidFill>
                  <a:srgbClr val="EDEAD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PREDICTING THE TEN-YEAR RISK OF DEVELOPING HEART DISEASE USING MACHINE LEARNING</a:t>
            </a:r>
          </a:p>
          <a:p>
            <a:pPr algn="l">
              <a:lnSpc>
                <a:spcPts val="774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423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3508281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484559"/>
            <a:ext cx="11616400" cy="253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0"/>
              </a:lnSpc>
            </a:pPr>
            <a:r>
              <a:rPr lang="en-US" sz="8317" b="true">
                <a:solidFill>
                  <a:srgbClr val="EDEAD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Cleaning and Preprocessing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29489" y="5192807"/>
            <a:ext cx="3701045" cy="4303519"/>
            <a:chOff x="0" y="0"/>
            <a:chExt cx="4934727" cy="5738026"/>
          </a:xfrm>
        </p:grpSpPr>
        <p:sp>
          <p:nvSpPr>
            <p:cNvPr name="AutoShape 6" id="6"/>
            <p:cNvSpPr/>
            <p:nvPr/>
          </p:nvSpPr>
          <p:spPr>
            <a:xfrm rot="-5400000">
              <a:off x="2459464" y="-717438"/>
              <a:ext cx="15799" cy="4934727"/>
            </a:xfrm>
            <a:prstGeom prst="rect">
              <a:avLst/>
            </a:prstGeom>
            <a:solidFill>
              <a:srgbClr val="EDEADE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8575"/>
              <a:ext cx="4549348" cy="130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1"/>
                </a:lnSpc>
              </a:pPr>
              <a:r>
                <a:rPr lang="en-US" sz="3483" b="true">
                  <a:solidFill>
                    <a:srgbClr val="EDEADE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Handling Missing Values: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26125"/>
              <a:ext cx="4549348" cy="3611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4"/>
                </a:lnSpc>
              </a:pPr>
              <a:r>
                <a:rPr lang="en-US" sz="2239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Rows with missing critical data, such as glucose (388 entries) and BPMeds (53 entries), were removed, reducing the dataset to 3,658 entries.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34669" y="5292667"/>
            <a:ext cx="3545442" cy="4103799"/>
            <a:chOff x="0" y="0"/>
            <a:chExt cx="4727256" cy="5471732"/>
          </a:xfrm>
        </p:grpSpPr>
        <p:sp>
          <p:nvSpPr>
            <p:cNvPr name="AutoShape 10" id="10"/>
            <p:cNvSpPr/>
            <p:nvPr/>
          </p:nvSpPr>
          <p:spPr>
            <a:xfrm rot="-5400000">
              <a:off x="2355728" y="-1407548"/>
              <a:ext cx="15799" cy="4727256"/>
            </a:xfrm>
            <a:prstGeom prst="rect">
              <a:avLst/>
            </a:prstGeom>
            <a:solidFill>
              <a:srgbClr val="EDEADE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8575"/>
              <a:ext cx="4513275" cy="668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1"/>
                </a:lnSpc>
              </a:pPr>
              <a:r>
                <a:rPr lang="en-US" sz="3483" b="true">
                  <a:solidFill>
                    <a:srgbClr val="EDEADE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Normalization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338455"/>
              <a:ext cx="4513275" cy="4133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4"/>
                </a:lnSpc>
              </a:pPr>
              <a:r>
                <a:rPr lang="en-US" sz="2239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Numerical features like age, cholesterol, blood pressure, and BMI were normalized using Standard Scaling to ensure consistent feature ranges for better model performance.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80136" y="5292667"/>
            <a:ext cx="3474058" cy="3712767"/>
            <a:chOff x="0" y="0"/>
            <a:chExt cx="4632078" cy="4950356"/>
          </a:xfrm>
        </p:grpSpPr>
        <p:sp>
          <p:nvSpPr>
            <p:cNvPr name="AutoShape 14" id="14"/>
            <p:cNvSpPr/>
            <p:nvPr/>
          </p:nvSpPr>
          <p:spPr>
            <a:xfrm rot="-5400000">
              <a:off x="2308139" y="-1359959"/>
              <a:ext cx="15799" cy="4632078"/>
            </a:xfrm>
            <a:prstGeom prst="rect">
              <a:avLst/>
            </a:prstGeom>
            <a:solidFill>
              <a:srgbClr val="EDEADE"/>
            </a:solid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8575"/>
              <a:ext cx="4422405" cy="668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1"/>
                </a:lnSpc>
              </a:pPr>
              <a:r>
                <a:rPr lang="en-US" sz="3483" b="true">
                  <a:solidFill>
                    <a:srgbClr val="EDEADE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Skewed Data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338455"/>
              <a:ext cx="4422405" cy="3611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4"/>
                </a:lnSpc>
              </a:pPr>
              <a:r>
                <a:rPr lang="en-US" sz="2239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Log transformations were applied to highly skewed features like glucose, BPMeds, and cigsPerDay to reduce skewness and enhance model accuracy.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92332" y="5192807"/>
            <a:ext cx="3866179" cy="3912487"/>
            <a:chOff x="0" y="0"/>
            <a:chExt cx="5154905" cy="5216649"/>
          </a:xfrm>
        </p:grpSpPr>
        <p:sp>
          <p:nvSpPr>
            <p:cNvPr name="AutoShape 18" id="18"/>
            <p:cNvSpPr/>
            <p:nvPr/>
          </p:nvSpPr>
          <p:spPr>
            <a:xfrm rot="-5400000">
              <a:off x="2569553" y="-827527"/>
              <a:ext cx="15799" cy="5154905"/>
            </a:xfrm>
            <a:prstGeom prst="rect">
              <a:avLst/>
            </a:prstGeom>
            <a:solidFill>
              <a:srgbClr val="EDEADE"/>
            </a:solid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8575"/>
              <a:ext cx="4921567" cy="1307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1"/>
                </a:lnSpc>
              </a:pPr>
              <a:r>
                <a:rPr lang="en-US" sz="3483" b="true">
                  <a:solidFill>
                    <a:srgbClr val="EDEADE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Categorical Data Encoding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26125"/>
              <a:ext cx="4921567" cy="3090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4"/>
                </a:lnSpc>
              </a:pPr>
              <a:r>
                <a:rPr lang="en-US" sz="2239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Categorical variables, such as male (1 = male, 0 = female) and currentSmoker, were converted into numerical formats for model training.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322735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88070" y="4191830"/>
            <a:ext cx="5912730" cy="2826260"/>
            <a:chOff x="0" y="0"/>
            <a:chExt cx="7883640" cy="3768346"/>
          </a:xfrm>
        </p:grpSpPr>
        <p:sp>
          <p:nvSpPr>
            <p:cNvPr name="AutoShape 5" id="5"/>
            <p:cNvSpPr/>
            <p:nvPr/>
          </p:nvSpPr>
          <p:spPr>
            <a:xfrm rot="-5400000">
              <a:off x="3935284" y="-2600883"/>
              <a:ext cx="13073" cy="7883640"/>
            </a:xfrm>
            <a:prstGeom prst="rect">
              <a:avLst/>
            </a:prstGeom>
            <a:solidFill>
              <a:srgbClr val="EDEADE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7883640" cy="531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799" b="true">
                  <a:solidFill>
                    <a:srgbClr val="EDEADE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Feature Selection &amp; Balancing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21952"/>
              <a:ext cx="7883640" cy="204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Chi-Square Test: Applied to identify significant categorical features; for example, 'is_smoking' was found not statistically significant (p &gt; 0.05).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144000" y="3883053"/>
            <a:ext cx="6554546" cy="5808569"/>
          </a:xfrm>
          <a:custGeom>
            <a:avLst/>
            <a:gdLst/>
            <a:ahLst/>
            <a:cxnLst/>
            <a:rect r="r" b="b" t="t" l="l"/>
            <a:pathLst>
              <a:path h="5808569" w="6554546">
                <a:moveTo>
                  <a:pt x="0" y="0"/>
                </a:moveTo>
                <a:lnTo>
                  <a:pt x="6554546" y="0"/>
                </a:lnTo>
                <a:lnTo>
                  <a:pt x="6554546" y="5808568"/>
                </a:lnTo>
                <a:lnTo>
                  <a:pt x="0" y="5808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62225"/>
            <a:ext cx="1623060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40"/>
              </a:lnSpc>
            </a:pPr>
            <a:r>
              <a:rPr lang="en-US" sz="8117" b="true">
                <a:solidFill>
                  <a:srgbClr val="EDEAD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Feature Selection &amp; Model Development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322735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88070" y="4191830"/>
            <a:ext cx="6202194" cy="2826260"/>
            <a:chOff x="0" y="0"/>
            <a:chExt cx="8269592" cy="3768346"/>
          </a:xfrm>
        </p:grpSpPr>
        <p:sp>
          <p:nvSpPr>
            <p:cNvPr name="AutoShape 5" id="5"/>
            <p:cNvSpPr/>
            <p:nvPr/>
          </p:nvSpPr>
          <p:spPr>
            <a:xfrm rot="-5400000">
              <a:off x="4128260" y="-2793859"/>
              <a:ext cx="13073" cy="8269592"/>
            </a:xfrm>
            <a:prstGeom prst="rect">
              <a:avLst/>
            </a:prstGeom>
            <a:solidFill>
              <a:srgbClr val="EDEADE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8269592" cy="531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799" b="true">
                  <a:solidFill>
                    <a:srgbClr val="EDEADE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Feature Selection &amp; Balancing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21952"/>
              <a:ext cx="8269592" cy="204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SMOTE: Used to balance the dataset by generating synthetic samples for the minority class, improving model fairness​.</a:t>
              </a:r>
            </a:p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690391" y="4191830"/>
            <a:ext cx="10205089" cy="4640945"/>
          </a:xfrm>
          <a:custGeom>
            <a:avLst/>
            <a:gdLst/>
            <a:ahLst/>
            <a:cxnLst/>
            <a:rect r="r" b="b" t="t" l="l"/>
            <a:pathLst>
              <a:path h="4640945" w="10205089">
                <a:moveTo>
                  <a:pt x="0" y="0"/>
                </a:moveTo>
                <a:lnTo>
                  <a:pt x="10205090" y="0"/>
                </a:lnTo>
                <a:lnTo>
                  <a:pt x="10205090" y="4640945"/>
                </a:lnTo>
                <a:lnTo>
                  <a:pt x="0" y="464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62225"/>
            <a:ext cx="1623060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40"/>
              </a:lnSpc>
            </a:pPr>
            <a:r>
              <a:rPr lang="en-US" sz="8117" b="true">
                <a:solidFill>
                  <a:srgbClr val="EDEAD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Feature Selection &amp; Model Development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322735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88070" y="4191830"/>
            <a:ext cx="15108778" cy="2826260"/>
            <a:chOff x="0" y="0"/>
            <a:chExt cx="20145037" cy="3768346"/>
          </a:xfrm>
        </p:grpSpPr>
        <p:sp>
          <p:nvSpPr>
            <p:cNvPr name="AutoShape 5" id="5"/>
            <p:cNvSpPr/>
            <p:nvPr/>
          </p:nvSpPr>
          <p:spPr>
            <a:xfrm rot="-5400000">
              <a:off x="10065982" y="-8731581"/>
              <a:ext cx="13073" cy="20145037"/>
            </a:xfrm>
            <a:prstGeom prst="rect">
              <a:avLst/>
            </a:prstGeom>
            <a:solidFill>
              <a:srgbClr val="EDEADE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20145037" cy="531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799" b="true">
                  <a:solidFill>
                    <a:srgbClr val="EDEADE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Model Selection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21952"/>
              <a:ext cx="20145037" cy="204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Algorithms Used: Decision Tree Classifier, Support Vector Machine (SVM), and AdaBoost.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Best Performing Model: AdaBoost outperformed others, and its hyperparameters were further tuned for optimal results​.</a:t>
              </a:r>
            </a:p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244102" y="6636677"/>
            <a:ext cx="10423258" cy="3070123"/>
          </a:xfrm>
          <a:custGeom>
            <a:avLst/>
            <a:gdLst/>
            <a:ahLst/>
            <a:cxnLst/>
            <a:rect r="r" b="b" t="t" l="l"/>
            <a:pathLst>
              <a:path h="3070123" w="10423258">
                <a:moveTo>
                  <a:pt x="0" y="0"/>
                </a:moveTo>
                <a:lnTo>
                  <a:pt x="10423257" y="0"/>
                </a:lnTo>
                <a:lnTo>
                  <a:pt x="10423257" y="3070123"/>
                </a:lnTo>
                <a:lnTo>
                  <a:pt x="0" y="3070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62225"/>
            <a:ext cx="1623060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40"/>
              </a:lnSpc>
            </a:pPr>
            <a:r>
              <a:rPr lang="en-US" sz="8117" b="true">
                <a:solidFill>
                  <a:srgbClr val="EDEAD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Feature Selection &amp; Model Development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322735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88070" y="4191830"/>
            <a:ext cx="15108778" cy="2826260"/>
            <a:chOff x="0" y="0"/>
            <a:chExt cx="20145037" cy="3768346"/>
          </a:xfrm>
        </p:grpSpPr>
        <p:sp>
          <p:nvSpPr>
            <p:cNvPr name="AutoShape 5" id="5"/>
            <p:cNvSpPr/>
            <p:nvPr/>
          </p:nvSpPr>
          <p:spPr>
            <a:xfrm rot="-5400000">
              <a:off x="10065982" y="-8731581"/>
              <a:ext cx="13073" cy="20145037"/>
            </a:xfrm>
            <a:prstGeom prst="rect">
              <a:avLst/>
            </a:prstGeom>
            <a:solidFill>
              <a:srgbClr val="EDEADE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20145037" cy="531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799" b="true">
                  <a:solidFill>
                    <a:srgbClr val="EDEADE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Model Optimization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21952"/>
              <a:ext cx="20145037" cy="204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Tuning Process: The Decision Tree Classifier was first optimized (depth and minimum samples per leaf), and then integrated into the AdaBoost framework. AdaBoost itself was tuned to improve its classification performance.</a:t>
              </a:r>
            </a:p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922616" y="7018089"/>
            <a:ext cx="10442767" cy="2163817"/>
          </a:xfrm>
          <a:custGeom>
            <a:avLst/>
            <a:gdLst/>
            <a:ahLst/>
            <a:cxnLst/>
            <a:rect r="r" b="b" t="t" l="l"/>
            <a:pathLst>
              <a:path h="2163817" w="10442767">
                <a:moveTo>
                  <a:pt x="0" y="0"/>
                </a:moveTo>
                <a:lnTo>
                  <a:pt x="10442768" y="0"/>
                </a:lnTo>
                <a:lnTo>
                  <a:pt x="10442768" y="2163817"/>
                </a:lnTo>
                <a:lnTo>
                  <a:pt x="0" y="2163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62225"/>
            <a:ext cx="16230600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40"/>
              </a:lnSpc>
            </a:pPr>
            <a:r>
              <a:rPr lang="en-US" sz="8117" b="true">
                <a:solidFill>
                  <a:srgbClr val="EDEAD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Feature Selection &amp; Model Development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8999122" y="-493873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4" id="4"/>
          <p:cNvSpPr/>
          <p:nvPr/>
        </p:nvSpPr>
        <p:spPr>
          <a:xfrm rot="-5400000">
            <a:off x="4746195" y="535108"/>
            <a:ext cx="26089" cy="8489289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219200" y="9511169"/>
            <a:ext cx="518740" cy="149378"/>
            <a:chOff x="0" y="0"/>
            <a:chExt cx="1764111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name="AutoShape 8" id="8"/>
          <p:cNvSpPr/>
          <p:nvPr/>
        </p:nvSpPr>
        <p:spPr>
          <a:xfrm rot="-5400000">
            <a:off x="13515715" y="522063"/>
            <a:ext cx="26089" cy="8489289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974291" y="5084552"/>
            <a:ext cx="6713813" cy="4501306"/>
          </a:xfrm>
          <a:custGeom>
            <a:avLst/>
            <a:gdLst/>
            <a:ahLst/>
            <a:cxnLst/>
            <a:rect r="r" b="b" t="t" l="l"/>
            <a:pathLst>
              <a:path h="4501306" w="6713813">
                <a:moveTo>
                  <a:pt x="0" y="0"/>
                </a:moveTo>
                <a:lnTo>
                  <a:pt x="6713813" y="0"/>
                </a:lnTo>
                <a:lnTo>
                  <a:pt x="6713813" y="4501306"/>
                </a:lnTo>
                <a:lnTo>
                  <a:pt x="0" y="4501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7825" y="5707686"/>
            <a:ext cx="6250064" cy="2272598"/>
          </a:xfrm>
          <a:custGeom>
            <a:avLst/>
            <a:gdLst/>
            <a:ahLst/>
            <a:cxnLst/>
            <a:rect r="r" b="b" t="t" l="l"/>
            <a:pathLst>
              <a:path h="2272598" w="6250064">
                <a:moveTo>
                  <a:pt x="0" y="0"/>
                </a:moveTo>
                <a:lnTo>
                  <a:pt x="6250064" y="0"/>
                </a:lnTo>
                <a:lnTo>
                  <a:pt x="6250064" y="2272598"/>
                </a:lnTo>
                <a:lnTo>
                  <a:pt x="0" y="2272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6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484559"/>
            <a:ext cx="13099568" cy="126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0"/>
              </a:lnSpc>
            </a:pPr>
            <a:r>
              <a:rPr lang="en-US" b="true" sz="8317">
                <a:solidFill>
                  <a:srgbClr val="423F3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596" y="3618883"/>
            <a:ext cx="8489289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b="true" sz="4400">
                <a:solidFill>
                  <a:srgbClr val="423F39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Performance Metrics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84115" y="3605838"/>
            <a:ext cx="8489289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b="true" sz="4400">
                <a:solidFill>
                  <a:srgbClr val="423F39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Confusion Matrix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226975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19200" y="9511169"/>
            <a:ext cx="518740" cy="149378"/>
            <a:chOff x="0" y="0"/>
            <a:chExt cx="1764111" cy="50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914204" y="4130665"/>
            <a:ext cx="5556989" cy="5529882"/>
          </a:xfrm>
          <a:custGeom>
            <a:avLst/>
            <a:gdLst/>
            <a:ahLst/>
            <a:cxnLst/>
            <a:rect r="r" b="b" t="t" l="l"/>
            <a:pathLst>
              <a:path h="5529882" w="5556989">
                <a:moveTo>
                  <a:pt x="0" y="0"/>
                </a:moveTo>
                <a:lnTo>
                  <a:pt x="5556989" y="0"/>
                </a:lnTo>
                <a:lnTo>
                  <a:pt x="5556989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77996"/>
            <a:ext cx="12660474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 b="true">
                <a:solidFill>
                  <a:srgbClr val="423F3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Model Deployment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050305" y="4807991"/>
            <a:ext cx="6208995" cy="1641198"/>
            <a:chOff x="0" y="0"/>
            <a:chExt cx="8278659" cy="218826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278659" cy="618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52"/>
                </a:lnSpc>
              </a:pPr>
              <a:r>
                <a:rPr lang="en-US" sz="2823" b="true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Graphical User Interface (GUI)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52255"/>
              <a:ext cx="8278659" cy="1436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64"/>
                </a:lnSpc>
              </a:pPr>
              <a:r>
                <a:rPr lang="en-US" sz="2117">
                  <a:solidFill>
                    <a:srgbClr val="423F39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Developed to make the prediction process intuitive and user-friendly, allowing users to input personal health data easily.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769958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19200" y="9511169"/>
            <a:ext cx="518740" cy="149378"/>
            <a:chOff x="0" y="0"/>
            <a:chExt cx="1764111" cy="50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name="AutoShape 7" id="7"/>
          <p:cNvSpPr/>
          <p:nvPr/>
        </p:nvSpPr>
        <p:spPr>
          <a:xfrm rot="-5400000">
            <a:off x="14327993" y="3561311"/>
            <a:ext cx="9525" cy="6564901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2630117" y="3564129"/>
            <a:ext cx="6777160" cy="6549738"/>
          </a:xfrm>
          <a:custGeom>
            <a:avLst/>
            <a:gdLst/>
            <a:ahLst/>
            <a:cxnLst/>
            <a:rect r="r" b="b" t="t" l="l"/>
            <a:pathLst>
              <a:path h="6549738" w="6777160">
                <a:moveTo>
                  <a:pt x="0" y="0"/>
                </a:moveTo>
                <a:lnTo>
                  <a:pt x="6777160" y="0"/>
                </a:lnTo>
                <a:lnTo>
                  <a:pt x="6777160" y="6549739"/>
                </a:lnTo>
                <a:lnTo>
                  <a:pt x="0" y="6549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477996"/>
            <a:ext cx="12660474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 b="true">
                <a:solidFill>
                  <a:srgbClr val="423F3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Model Deployment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050305" y="4623098"/>
            <a:ext cx="6208995" cy="2010986"/>
            <a:chOff x="0" y="0"/>
            <a:chExt cx="8278659" cy="268131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278659" cy="618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52"/>
                </a:lnSpc>
              </a:pPr>
              <a:r>
                <a:rPr lang="en-US" sz="2823" b="true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Input Features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52255"/>
              <a:ext cx="8278659" cy="1929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64"/>
                </a:lnSpc>
              </a:pPr>
              <a:r>
                <a:rPr lang="en-US" sz="2117">
                  <a:solidFill>
                    <a:srgbClr val="423F39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The GUI collects various health metrics such as age, education, cigsPerDay, blood pressure, diabetes status, cholesterol, BMI, heart rate, and glucose levels.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50305" y="7238332"/>
            <a:ext cx="6208995" cy="1271411"/>
            <a:chOff x="0" y="0"/>
            <a:chExt cx="8278659" cy="169521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278659" cy="618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52"/>
                </a:lnSpc>
              </a:pPr>
              <a:r>
                <a:rPr lang="en-US" sz="2823" b="true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Output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52255"/>
              <a:ext cx="8278659" cy="942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64"/>
                </a:lnSpc>
              </a:pPr>
              <a:r>
                <a:rPr lang="en-US" sz="2117">
                  <a:solidFill>
                    <a:srgbClr val="423F39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Provides a prediction of the user's 10-year risk of developing heart disease.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423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086350" y="4516326"/>
            <a:ext cx="811530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0"/>
              </a:lnSpc>
            </a:pPr>
            <a:r>
              <a:rPr lang="en-US" b="true" sz="8317">
                <a:solidFill>
                  <a:srgbClr val="EDEAD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DEA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53930"/>
            <a:ext cx="733953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423F3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Done by</a:t>
            </a:r>
          </a:p>
        </p:txBody>
      </p:sp>
      <p:sp>
        <p:nvSpPr>
          <p:cNvPr name="AutoShape 3" id="3"/>
          <p:cNvSpPr/>
          <p:nvPr/>
        </p:nvSpPr>
        <p:spPr>
          <a:xfrm rot="-5400000">
            <a:off x="4536002" y="677956"/>
            <a:ext cx="9525" cy="7024129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4" id="4"/>
          <p:cNvSpPr/>
          <p:nvPr/>
        </p:nvSpPr>
        <p:spPr>
          <a:xfrm rot="-5400000">
            <a:off x="12445787" y="-257235"/>
            <a:ext cx="9525" cy="7024129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8660403" y="3538507"/>
            <a:ext cx="7302211" cy="480695"/>
            <a:chOff x="0" y="0"/>
            <a:chExt cx="9736281" cy="64092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05852" y="-57150"/>
              <a:ext cx="8630429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Nada Aboubakr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4832"/>
              <a:ext cx="741550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60403" y="4634658"/>
            <a:ext cx="7302211" cy="480695"/>
            <a:chOff x="0" y="0"/>
            <a:chExt cx="9736281" cy="64092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34832"/>
              <a:ext cx="741550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5852" y="-57150"/>
              <a:ext cx="8630429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Dalia Mamdouh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60403" y="5730809"/>
            <a:ext cx="7302211" cy="480695"/>
            <a:chOff x="0" y="0"/>
            <a:chExt cx="9736281" cy="64092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34832"/>
              <a:ext cx="741550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03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05852" y="-57150"/>
              <a:ext cx="8630429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Hassan Elsayed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60403" y="6826960"/>
            <a:ext cx="7302211" cy="480695"/>
            <a:chOff x="0" y="0"/>
            <a:chExt cx="9736281" cy="64092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34832"/>
              <a:ext cx="741550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04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05852" y="-57150"/>
              <a:ext cx="8630429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Khaled Elnhas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60403" y="7836666"/>
            <a:ext cx="7302211" cy="480695"/>
            <a:chOff x="0" y="0"/>
            <a:chExt cx="9736281" cy="64092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34832"/>
              <a:ext cx="741550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05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05852" y="-57150"/>
              <a:ext cx="8630429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Ahmed Elkomi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rot="-5400000">
            <a:off x="12445787" y="844948"/>
            <a:ext cx="9525" cy="7024129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21" id="21"/>
          <p:cNvSpPr/>
          <p:nvPr/>
        </p:nvSpPr>
        <p:spPr>
          <a:xfrm rot="-5400000">
            <a:off x="12445787" y="1903908"/>
            <a:ext cx="9525" cy="7024129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22" id="22"/>
          <p:cNvSpPr/>
          <p:nvPr/>
        </p:nvSpPr>
        <p:spPr>
          <a:xfrm rot="-5400000">
            <a:off x="12445787" y="2962868"/>
            <a:ext cx="9525" cy="7024129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23" id="23"/>
          <p:cNvSpPr/>
          <p:nvPr/>
        </p:nvSpPr>
        <p:spPr>
          <a:xfrm rot="-5400000">
            <a:off x="12445787" y="4021829"/>
            <a:ext cx="9525" cy="7024129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24" id="24"/>
          <p:cNvSpPr/>
          <p:nvPr/>
        </p:nvSpPr>
        <p:spPr>
          <a:xfrm rot="-5400000">
            <a:off x="12445787" y="6001332"/>
            <a:ext cx="9525" cy="7024129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25" id="25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name="Group 26" id="26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8660403" y="8839974"/>
            <a:ext cx="7302211" cy="480695"/>
            <a:chOff x="0" y="0"/>
            <a:chExt cx="9736281" cy="64092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34832"/>
              <a:ext cx="741550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06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105852" y="-57150"/>
              <a:ext cx="8630429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Mohamed Hassan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 rot="-5400000">
            <a:off x="12723868" y="4913513"/>
            <a:ext cx="9525" cy="7024129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TextBox 33" id="33"/>
          <p:cNvSpPr txBox="true"/>
          <p:nvPr/>
        </p:nvSpPr>
        <p:spPr>
          <a:xfrm rot="0">
            <a:off x="641522" y="4817855"/>
            <a:ext cx="6472821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i="true">
                <a:solidFill>
                  <a:srgbClr val="000000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program: </a:t>
            </a:r>
          </a:p>
          <a:p>
            <a:pPr algn="ctr">
              <a:lnSpc>
                <a:spcPts val="4480"/>
              </a:lnSpc>
            </a:pPr>
            <a:r>
              <a:rPr lang="en-US" sz="3200" i="true">
                <a:solidFill>
                  <a:srgbClr val="000000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IBM Data Scientist</a:t>
            </a:r>
          </a:p>
          <a:p>
            <a:pPr algn="ctr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i="true">
                <a:solidFill>
                  <a:srgbClr val="000000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group:</a:t>
            </a:r>
          </a:p>
          <a:p>
            <a:pPr algn="ctr">
              <a:lnSpc>
                <a:spcPts val="4480"/>
              </a:lnSpc>
            </a:pPr>
            <a:r>
              <a:rPr lang="en-US" sz="3200" i="true">
                <a:solidFill>
                  <a:srgbClr val="000000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ALX_AIS3_M1d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11025" y="1998149"/>
            <a:ext cx="8557800" cy="7322520"/>
          </a:xfrm>
          <a:custGeom>
            <a:avLst/>
            <a:gdLst/>
            <a:ahLst/>
            <a:cxnLst/>
            <a:rect r="r" b="b" t="t" l="l"/>
            <a:pathLst>
              <a:path h="7322520" w="8557800">
                <a:moveTo>
                  <a:pt x="0" y="0"/>
                </a:moveTo>
                <a:lnTo>
                  <a:pt x="8557800" y="0"/>
                </a:lnTo>
                <a:lnTo>
                  <a:pt x="8557800" y="7322520"/>
                </a:lnTo>
                <a:lnTo>
                  <a:pt x="0" y="732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33" t="0" r="-3699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657779"/>
            <a:ext cx="7415137" cy="6004811"/>
            <a:chOff x="0" y="0"/>
            <a:chExt cx="9886850" cy="80064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461450"/>
              <a:ext cx="9886850" cy="5544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41"/>
                </a:lnSpc>
              </a:pPr>
              <a:r>
                <a:rPr lang="en-US" sz="2958">
                  <a:solidFill>
                    <a:srgbClr val="EDEAD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Heart disease remains a leading cause of mortality globally. Understanding its risk factors is crucial for prevention. This project utilizes machine learning techniques to forecast the risk of heart disease over a decadal timeframe, offering insights into effective interventions.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9886850" cy="2194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80"/>
                </a:lnSpc>
              </a:pPr>
              <a:r>
                <a:rPr lang="en-US" sz="5400" b="true">
                  <a:solidFill>
                    <a:srgbClr val="EDEADE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Introduction to Heart Disease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6067213" y="-1369916"/>
            <a:ext cx="9525" cy="1008655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045436" y="1477996"/>
            <a:ext cx="5213864" cy="7992051"/>
          </a:xfrm>
          <a:custGeom>
            <a:avLst/>
            <a:gdLst/>
            <a:ahLst/>
            <a:cxnLst/>
            <a:rect r="r" b="b" t="t" l="l"/>
            <a:pathLst>
              <a:path h="7992051" w="5213864">
                <a:moveTo>
                  <a:pt x="0" y="0"/>
                </a:moveTo>
                <a:lnTo>
                  <a:pt x="5213864" y="0"/>
                </a:lnTo>
                <a:lnTo>
                  <a:pt x="5213864" y="7992051"/>
                </a:lnTo>
                <a:lnTo>
                  <a:pt x="0" y="7992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913" t="-16264" r="-16714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77996"/>
            <a:ext cx="7339534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8800" b="true">
                <a:solidFill>
                  <a:srgbClr val="423F3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07157"/>
            <a:ext cx="9620364" cy="361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423F39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project focuses on predicting the 10-year risk of heart disease, specifically coronary artery disease (CAD), using machine learning. By analyzing clinical and lifestyle data, the model aims to help healthcare professionals identify high-risk individuals early and support preventive healthcare efforts, ultimately reducing mortality rates.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423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900273" y="-3769999"/>
            <a:ext cx="9525" cy="13752671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148626"/>
            <a:ext cx="1375267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true">
                <a:solidFill>
                  <a:srgbClr val="EDEADE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41848"/>
            <a:ext cx="13752671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EDEADE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Early detection of coronary artery disease (CAD) is crucial for reducing fatality rates, but traditional clinical risk calculators may miss hidden patterns in patient data. This project aims to develop a machine learning model, to predict the ten-year risk of heart disease. By analyzing factors like age, cholesterol, and blood pressure, the model can offer a more accurate and dynamic approach to risk prediction, improving early intervention and patient outcomes.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DEA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68471"/>
            <a:ext cx="1297962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8799" b="true">
                <a:solidFill>
                  <a:srgbClr val="423F3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Dataset Description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88070" y="3750347"/>
            <a:ext cx="13078838" cy="1151838"/>
            <a:chOff x="0" y="0"/>
            <a:chExt cx="17438451" cy="15357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743845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Dataset Source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25617"/>
              <a:ext cx="17438451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423F39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The "Framingham Heart Study" dataset was obtained from Kaggle and includes 4,240 anonymized patient records with key clinical metrics for predicting the 10-year risk of coronary artery disease.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8070" y="5420704"/>
            <a:ext cx="13078838" cy="1151838"/>
            <a:chOff x="0" y="0"/>
            <a:chExt cx="17438451" cy="153578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743845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Key Features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5617"/>
              <a:ext cx="17438451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423F39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The dataset includes demographic and clinical features such as age, gender, education, smoking habits, blood pressure, cholesterol levels, BMI, diabetes, heart rate, and glucose levels.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8070" y="7161123"/>
            <a:ext cx="13078838" cy="1151838"/>
            <a:chOff x="0" y="0"/>
            <a:chExt cx="17438451" cy="15357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743845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Target Variable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5617"/>
              <a:ext cx="17438451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423F39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The target variable, "TenYearCHD," is a binary indicator predicting whether a participant will develop coronary heart disease within ten years (0 = no, 1 = yes).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13" id="13"/>
          <p:cNvSpPr/>
          <p:nvPr/>
        </p:nvSpPr>
        <p:spPr>
          <a:xfrm rot="-5400000">
            <a:off x="9139237" y="-4567157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14" id="14"/>
          <p:cNvSpPr/>
          <p:nvPr/>
        </p:nvSpPr>
        <p:spPr>
          <a:xfrm rot="-5400000">
            <a:off x="8918845" y="-2501954"/>
            <a:ext cx="9536" cy="15271086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15" id="15"/>
          <p:cNvSpPr/>
          <p:nvPr/>
        </p:nvSpPr>
        <p:spPr>
          <a:xfrm rot="-5400000">
            <a:off x="8918845" y="-961186"/>
            <a:ext cx="9536" cy="15271086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3566826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6788900" y="5445169"/>
            <a:ext cx="9610666" cy="4373153"/>
          </a:xfrm>
          <a:custGeom>
            <a:avLst/>
            <a:gdLst/>
            <a:ahLst/>
            <a:cxnLst/>
            <a:rect r="r" b="b" t="t" l="l"/>
            <a:pathLst>
              <a:path h="4373153" w="9610666">
                <a:moveTo>
                  <a:pt x="0" y="0"/>
                </a:moveTo>
                <a:lnTo>
                  <a:pt x="9610666" y="0"/>
                </a:lnTo>
                <a:lnTo>
                  <a:pt x="9610666" y="4373153"/>
                </a:lnTo>
                <a:lnTo>
                  <a:pt x="0" y="4373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447313"/>
            <a:ext cx="14122091" cy="2489731"/>
            <a:chOff x="0" y="0"/>
            <a:chExt cx="18829454" cy="33196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96918"/>
              <a:ext cx="1882945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b="true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Data Visualization Techniques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882945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 b="true">
                  <a:solidFill>
                    <a:srgbClr val="423F39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Data Visualization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791362"/>
            <a:ext cx="14122091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b="true" sz="2600">
                <a:solidFill>
                  <a:srgbClr val="423F3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Correlation Heatmap: Showed relationships between features like age, blood pressure, and cholesterol.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3566826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303398" y="5954046"/>
            <a:ext cx="6402494" cy="4136319"/>
          </a:xfrm>
          <a:custGeom>
            <a:avLst/>
            <a:gdLst/>
            <a:ahLst/>
            <a:cxnLst/>
            <a:rect r="r" b="b" t="t" l="l"/>
            <a:pathLst>
              <a:path h="4136319" w="6402494">
                <a:moveTo>
                  <a:pt x="0" y="0"/>
                </a:moveTo>
                <a:lnTo>
                  <a:pt x="6402494" y="0"/>
                </a:lnTo>
                <a:lnTo>
                  <a:pt x="6402494" y="4136320"/>
                </a:lnTo>
                <a:lnTo>
                  <a:pt x="0" y="4136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7228" y="5860714"/>
            <a:ext cx="6222477" cy="4322984"/>
          </a:xfrm>
          <a:custGeom>
            <a:avLst/>
            <a:gdLst/>
            <a:ahLst/>
            <a:cxnLst/>
            <a:rect r="r" b="b" t="t" l="l"/>
            <a:pathLst>
              <a:path h="4322984" w="6222477">
                <a:moveTo>
                  <a:pt x="0" y="0"/>
                </a:moveTo>
                <a:lnTo>
                  <a:pt x="6222477" y="0"/>
                </a:lnTo>
                <a:lnTo>
                  <a:pt x="6222477" y="4322984"/>
                </a:lnTo>
                <a:lnTo>
                  <a:pt x="0" y="4322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447313"/>
            <a:ext cx="14122091" cy="2489731"/>
            <a:chOff x="0" y="0"/>
            <a:chExt cx="18829454" cy="331964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696918"/>
              <a:ext cx="1882945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b="true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Data Visualization Techniques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882945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 b="true">
                  <a:solidFill>
                    <a:srgbClr val="423F39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Data Visualization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9713" y="4791362"/>
            <a:ext cx="13681078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423F3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2. Histograms &amp; Box Plots: Visualized distributions and identified outliers in features like SysBP, cigsPerDay, and age.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3566826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2441049" y="5954046"/>
            <a:ext cx="6009525" cy="3996283"/>
          </a:xfrm>
          <a:custGeom>
            <a:avLst/>
            <a:gdLst/>
            <a:ahLst/>
            <a:cxnLst/>
            <a:rect r="r" b="b" t="t" l="l"/>
            <a:pathLst>
              <a:path h="3996283" w="6009525">
                <a:moveTo>
                  <a:pt x="0" y="0"/>
                </a:moveTo>
                <a:lnTo>
                  <a:pt x="6009525" y="0"/>
                </a:lnTo>
                <a:lnTo>
                  <a:pt x="6009525" y="3996284"/>
                </a:lnTo>
                <a:lnTo>
                  <a:pt x="0" y="3996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5813636"/>
            <a:ext cx="6006791" cy="4256107"/>
          </a:xfrm>
          <a:custGeom>
            <a:avLst/>
            <a:gdLst/>
            <a:ahLst/>
            <a:cxnLst/>
            <a:rect r="r" b="b" t="t" l="l"/>
            <a:pathLst>
              <a:path h="4256107" w="6006791">
                <a:moveTo>
                  <a:pt x="0" y="0"/>
                </a:moveTo>
                <a:lnTo>
                  <a:pt x="6006791" y="0"/>
                </a:lnTo>
                <a:lnTo>
                  <a:pt x="6006791" y="4256107"/>
                </a:lnTo>
                <a:lnTo>
                  <a:pt x="0" y="425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447313"/>
            <a:ext cx="14122091" cy="2489731"/>
            <a:chOff x="0" y="0"/>
            <a:chExt cx="18829454" cy="331964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696918"/>
              <a:ext cx="1882945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b="true">
                  <a:solidFill>
                    <a:srgbClr val="423F3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Data Visualization Techniques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882945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 b="true">
                  <a:solidFill>
                    <a:srgbClr val="423F39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Data Visualization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50357" y="4791362"/>
            <a:ext cx="13400433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423F3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3. Bar Charts &amp; Count Plots: Highlighted the proportion of smokers and the frequency of heart disease across gender and education.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DAGUZXSuGrE</dc:identifier>
  <dcterms:modified xsi:type="dcterms:W3CDTF">2011-08-01T06:04:30Z</dcterms:modified>
  <cp:revision>1</cp:revision>
  <dc:title>PREDICTING THE TEN-YEAR RISK OF DEVELOPING HEART DISEASE USING MACHINE LEARNING</dc:title>
</cp:coreProperties>
</file>